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92" r:id="rId4"/>
    <p:sldId id="293" r:id="rId5"/>
    <p:sldId id="294" r:id="rId6"/>
    <p:sldId id="297" r:id="rId7"/>
    <p:sldId id="295" r:id="rId8"/>
    <p:sldId id="257" r:id="rId9"/>
    <p:sldId id="258" r:id="rId10"/>
    <p:sldId id="259" r:id="rId11"/>
    <p:sldId id="298" r:id="rId12"/>
    <p:sldId id="265" r:id="rId13"/>
    <p:sldId id="266" r:id="rId14"/>
    <p:sldId id="267" r:id="rId15"/>
    <p:sldId id="260" r:id="rId16"/>
    <p:sldId id="261" r:id="rId17"/>
    <p:sldId id="299" r:id="rId18"/>
    <p:sldId id="300" r:id="rId19"/>
    <p:sldId id="262" r:id="rId20"/>
    <p:sldId id="302" r:id="rId21"/>
    <p:sldId id="303" r:id="rId22"/>
    <p:sldId id="301" r:id="rId23"/>
    <p:sldId id="304" r:id="rId24"/>
    <p:sldId id="305" r:id="rId25"/>
    <p:sldId id="306" r:id="rId26"/>
    <p:sldId id="309" r:id="rId27"/>
    <p:sldId id="308" r:id="rId28"/>
    <p:sldId id="307" r:id="rId29"/>
    <p:sldId id="283" r:id="rId30"/>
    <p:sldId id="280" r:id="rId31"/>
    <p:sldId id="281" r:id="rId32"/>
    <p:sldId id="282" r:id="rId33"/>
    <p:sldId id="310" r:id="rId34"/>
    <p:sldId id="311" r:id="rId35"/>
    <p:sldId id="312" r:id="rId36"/>
    <p:sldId id="318" r:id="rId37"/>
    <p:sldId id="313" r:id="rId38"/>
    <p:sldId id="314" r:id="rId39"/>
    <p:sldId id="315" r:id="rId40"/>
    <p:sldId id="316" r:id="rId41"/>
    <p:sldId id="317" r:id="rId42"/>
    <p:sldId id="321" r:id="rId43"/>
    <p:sldId id="273" r:id="rId44"/>
    <p:sldId id="274" r:id="rId45"/>
    <p:sldId id="275" r:id="rId46"/>
    <p:sldId id="276" r:id="rId47"/>
    <p:sldId id="277" r:id="rId48"/>
    <p:sldId id="285" r:id="rId49"/>
    <p:sldId id="322" r:id="rId50"/>
    <p:sldId id="323" r:id="rId51"/>
    <p:sldId id="324" r:id="rId52"/>
    <p:sldId id="32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9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5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3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2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0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4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72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9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1B92E-9C23-44FC-A037-4366712D394B}" type="datetimeFigureOut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503C6-8268-4EA9-8584-6C338E5AE6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4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BGOR~1\AppData\Local\Temp\ScreenCli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438150"/>
            <a:ext cx="56261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b Gorman\AppData\Local\Skitch\Screenshot_031815_095610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71" y="1828800"/>
            <a:ext cx="7924046" cy="478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Bob Gorman\AppData\Local\Skitch\Screenshot_031815_095710_P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08" y="0"/>
            <a:ext cx="81788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9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OBGOR~1\AppData\Local\Temp\Screenshot_030315_084928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5035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00" y="228600"/>
            <a:ext cx="708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Ὦ τοῦ στρατηγήσαντος ἐν Τροίᾳ ποτὲ / Ἀγαμέμνονος παῖ</a:t>
            </a:r>
          </a:p>
          <a:p>
            <a:r>
              <a:rPr lang="el-GR" dirty="0"/>
              <a:t>"</a:t>
            </a:r>
            <a:r>
              <a:rPr lang="en-US" dirty="0"/>
              <a:t>O child of Agamemnon, once leading an army at Troy"</a:t>
            </a:r>
          </a:p>
        </p:txBody>
      </p:sp>
      <p:pic>
        <p:nvPicPr>
          <p:cNvPr id="5122" name="Picture 2" descr="C:\Users\BOBGOR~1\AppData\Local\Temp\Screenshot_030315_085918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74931"/>
            <a:ext cx="6619875" cy="578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2286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/>
              <a:t>Ὦ τοῦ στρατηγήσαντος ἐν Τροίᾳ ποτὲ / Ἀγαμέμνονος παῖ</a:t>
            </a:r>
          </a:p>
          <a:p>
            <a:r>
              <a:rPr lang="el-GR" dirty="0"/>
              <a:t>"</a:t>
            </a:r>
            <a:r>
              <a:rPr lang="en-US" dirty="0"/>
              <a:t>O child of Agamemnon, once leading an army at Troy"</a:t>
            </a:r>
          </a:p>
        </p:txBody>
      </p:sp>
      <p:pic>
        <p:nvPicPr>
          <p:cNvPr id="6146" name="Picture 2" descr="C:\Users\BOBGOR~1\AppData\Local\Temp\Screenshot_030315_093847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7010399" cy="562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OBGOR~1\AppData\Local\Temp\Screenshot_030715_103606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55100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BOBGOR~1\AppData\Local\Temp\Screenshot_030715_104312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" y="152400"/>
            <a:ext cx="8928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BOBGOR~1\AppData\Local\Temp\Screenshot_030715_113527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" y="304800"/>
            <a:ext cx="8864600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6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BOBGOR~1\AppData\Local\Temp\Screenshot_030715_114634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" y="384018"/>
            <a:ext cx="888091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BOBGOR~1\AppData\Local\Temp\styloTest1_CA_500_MFWs_Culled_20__Classic_Delta_001_030715_111803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6553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gorman\AppData\Local\Skitch\Screenshot_031715_090832_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6838" y="0"/>
            <a:ext cx="673032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BOBGOR~1\AppData\Local\Temp\Screenshot_030715_114634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7" y="384018"/>
            <a:ext cx="888091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46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BOBGOR~1\AppData\Local\Temp\styloTest1_CA_200_MFWs_Culled_30__Classic_Delta_Started_at_15001_030715_115424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0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BOBGOR~1\AppData\Local\Temp\styloTest1_CA_200_MFWs_Culled_30__Classic_Delta_Started_at_15001_030715_115424_A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"/>
            <a:ext cx="64389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1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BOBGOR~1\AppData\Local\Temp\Screenshot_030715_102812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79590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76600" y="66543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Burrows </a:t>
            </a:r>
            <a:r>
              <a:rPr lang="en-US" sz="3200" dirty="0"/>
              <a:t>Delta</a:t>
            </a:r>
          </a:p>
        </p:txBody>
      </p:sp>
    </p:spTree>
    <p:extLst>
      <p:ext uri="{BB962C8B-B14F-4D97-AF65-F5344CB8AC3E}">
        <p14:creationId xmlns:p14="http://schemas.microsoft.com/office/powerpoint/2010/main" val="17092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BOBGOR~1\AppData\Local\Temp\Screenshot_030715_102812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4374"/>
            <a:ext cx="3796547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BOBGOR~1\AppData\Local\Temp\Screenshot_030715_045714_P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03560"/>
            <a:ext cx="7924800" cy="416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68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BOBGOR~1\AppData\Local\Temp\Screenshot_030715_105336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"/>
            <a:ext cx="4953000" cy="616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8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b Gorman\AppData\Local\Skitch\styloOppose_Craig_001_032015_104654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1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216" y="110502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Craig’s Zeta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62000" y="1752600"/>
            <a:ext cx="762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00669" y="1752600"/>
            <a:ext cx="762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5701" y="1752600"/>
            <a:ext cx="762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8263" y="1752600"/>
            <a:ext cx="762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76669" y="1752600"/>
            <a:ext cx="762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38669" y="1752600"/>
            <a:ext cx="762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86669" y="1752600"/>
            <a:ext cx="762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24669" y="1752600"/>
            <a:ext cx="7620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62669" y="1752600"/>
            <a:ext cx="762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48669" y="1752600"/>
            <a:ext cx="7620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9037" y="829270"/>
            <a:ext cx="652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corpus 1 into segments of equal size (size =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Segments with at least 1 example of given feature are hits.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hit is worth 1 point.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2000" y="2667000"/>
            <a:ext cx="726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Hits/segments = preferred feature score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62894" y="4495800"/>
            <a:ext cx="7663757" cy="482096"/>
            <a:chOff x="405897" y="3329413"/>
            <a:chExt cx="7663757" cy="482096"/>
          </a:xfrm>
        </p:grpSpPr>
        <p:sp>
          <p:nvSpPr>
            <p:cNvPr id="16" name="Rectangle 15"/>
            <p:cNvSpPr/>
            <p:nvPr/>
          </p:nvSpPr>
          <p:spPr>
            <a:xfrm>
              <a:off x="405897" y="3352800"/>
              <a:ext cx="7620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Miss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77619" y="3341484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48338" y="3354309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467477" y="3352800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81477" y="3349028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43477" y="3342238"/>
              <a:ext cx="7620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07654" y="3329413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05477" y="3349028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44900" y="3329413"/>
              <a:ext cx="762000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Miss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015619" y="3342238"/>
              <a:ext cx="7620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64125" y="34290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Divide corpus 2 into segments of size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Segments with no examples of feature are misses.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miss is worth -1 point.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57200" y="3200400"/>
            <a:ext cx="8001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3894" y="5326455"/>
            <a:ext cx="716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Misses/segments = avoided feature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1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Bob Gorman\AppData\Local\Skitch\styloOppose_Craig_001_032015_104654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2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Thucydides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8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gorman\AppData\Local\Skitch\Screenshot_031715_091110_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0" cy="43702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b Gorman\AppData\Local\Skitch\Screenshot_031315_061044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281"/>
            <a:ext cx="9144000" cy="65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ob Gorman\AppData\Local\Skitch\Screenshot_031315_062254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38"/>
            <a:ext cx="8839200" cy="673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ob Gorman\AppData\Local\Skitch\Screenshot_032015_112543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55575"/>
            <a:ext cx="8972550" cy="654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ob Gorman\AppData\Local\Skitch\Screenshot_032015_112820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36550"/>
            <a:ext cx="8737600" cy="6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ob Gorman\AppData\Local\Skitch\Screenshot_032015_113055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25"/>
            <a:ext cx="9144000" cy="601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ob Gorman\AppData\Local\Skitch\Screenshot_032015_113710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286"/>
            <a:ext cx="9144000" cy="640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ob Gorman\AppData\Local\Skitch\Screenshot_032015_114242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635000"/>
            <a:ext cx="843915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51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Bob Gorman\AppData\Local\Skitch\Screenshot_032015_114139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55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Bob Gorman\AppData\Local\Skitch\Screenshot_032015_114647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036"/>
            <a:ext cx="9144000" cy="578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Bob Gorman\AppData\Local\Skitch\Screenshot_032015_114719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806450"/>
            <a:ext cx="7943850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1066800"/>
            <a:ext cx="7239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For each word in AGDT we have:</a:t>
            </a:r>
            <a:br>
              <a:rPr lang="en-US" sz="3200" dirty="0" smtClean="0"/>
            </a:br>
            <a:endParaRPr lang="en-US" sz="3200" dirty="0" smtClean="0"/>
          </a:p>
          <a:p>
            <a:pPr indent="-457200">
              <a:buFont typeface="Arial" pitchFamily="34" charset="0"/>
              <a:buChar char="•"/>
            </a:pPr>
            <a:r>
              <a:rPr lang="en-US" sz="3200" dirty="0" smtClean="0"/>
              <a:t> dependency (word’s parent, children)</a:t>
            </a:r>
          </a:p>
          <a:p>
            <a:pPr indent="-457200">
              <a:buFont typeface="Arial" pitchFamily="34" charset="0"/>
              <a:buChar char="•"/>
            </a:pPr>
            <a:r>
              <a:rPr lang="en-US" sz="3200" dirty="0" smtClean="0"/>
              <a:t> syntactic relation (grammatical label for dependency)</a:t>
            </a:r>
          </a:p>
          <a:p>
            <a:pPr indent="-457200">
              <a:buFont typeface="Arial" pitchFamily="34" charset="0"/>
              <a:buChar char="•"/>
            </a:pPr>
            <a:r>
              <a:rPr lang="en-US" sz="3200" dirty="0" smtClean="0"/>
              <a:t>Lemma</a:t>
            </a:r>
          </a:p>
          <a:p>
            <a:pPr indent="-457200">
              <a:buFont typeface="Arial" pitchFamily="34" charset="0"/>
              <a:buChar char="•"/>
            </a:pPr>
            <a:r>
              <a:rPr lang="en-US" sz="3200" dirty="0" smtClean="0"/>
              <a:t>Morphology</a:t>
            </a:r>
          </a:p>
          <a:p>
            <a:pPr indent="-457200">
              <a:buFont typeface="Arial" pitchFamily="34" charset="0"/>
              <a:buChar char="•"/>
            </a:pPr>
            <a:r>
              <a:rPr lang="en-US" sz="3200" dirty="0" smtClean="0"/>
              <a:t>Position in sentence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Bob Gorman\AppData\Local\Skitch\Screenshot_032015_115140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1458"/>
            <a:ext cx="9144000" cy="579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Bob Gorman\AppData\Local\Skitch\Screenshot_032015_115516_P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077"/>
            <a:ext cx="9144000" cy="566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39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0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Bob Gorman\AppData\Local\Skitch\Screenshot_031015_104431_P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8971760" cy="62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Bob Gorman\AppData\Local\Skitch\styloTest1_CA_200_MFWs_Culled_30__Classic_Delta_Started_at_15001_032115_121815_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15" y="0"/>
            <a:ext cx="78067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17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Bob Gorman\AppData\Local\Skitch\Screenshot_032115_123107_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660400"/>
            <a:ext cx="677545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Bob Gorman\AppData\Local\Skitch\Screenshot_032115_123222_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77622"/>
            <a:ext cx="6400800" cy="53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61722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Maciej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Eder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Bob Gorman\AppData\Local\Skitch\Screenshot_032115_010852_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69260"/>
            <a:ext cx="5486400" cy="579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Bob Gorman\AppData\Local\Skitch\Screenshot_032115_011016_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4800"/>
            <a:ext cx="6064250" cy="566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Test! Test! Test!</a:t>
            </a:r>
          </a:p>
          <a:p>
            <a:r>
              <a:rPr lang="en-US" dirty="0" smtClean="0"/>
              <a:t>Cast the net as widely as possible: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Many flavors of </a:t>
            </a:r>
            <a:r>
              <a:rPr lang="en-US" dirty="0" err="1" smtClean="0"/>
              <a:t>sWord</a:t>
            </a:r>
            <a:endParaRPr lang="en-US" dirty="0" smtClean="0"/>
          </a:p>
          <a:p>
            <a:pPr lvl="2"/>
            <a:r>
              <a:rPr lang="en-US" dirty="0" smtClean="0"/>
              <a:t>With POS, with Dependency Distance …</a:t>
            </a:r>
          </a:p>
          <a:p>
            <a:pPr lvl="2"/>
            <a:r>
              <a:rPr lang="en-US" dirty="0" smtClean="0"/>
              <a:t>N-grams</a:t>
            </a:r>
          </a:p>
          <a:p>
            <a:pPr lvl="1"/>
            <a:r>
              <a:rPr lang="en-US" dirty="0" smtClean="0"/>
              <a:t>Many computational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5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bgorman\AppData\Local\Skitch\Screenshot_031715_093718_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50" y="0"/>
            <a:ext cx="91230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Test! Test! Test!</a:t>
            </a:r>
          </a:p>
          <a:p>
            <a:r>
              <a:rPr lang="en-US" dirty="0" smtClean="0"/>
              <a:t>Aim directly at research question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err="1" smtClean="0"/>
              <a:t>Athenaeus</a:t>
            </a:r>
            <a:r>
              <a:rPr lang="en-US" dirty="0" smtClean="0"/>
              <a:t> and fragments</a:t>
            </a:r>
          </a:p>
          <a:p>
            <a:pPr lvl="1"/>
            <a:r>
              <a:rPr lang="en-US" dirty="0" smtClean="0"/>
              <a:t>Are fragments of single author distinguishable according to transmitting source?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60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Trees! Trees! Trees!</a:t>
            </a:r>
          </a:p>
          <a:p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Digital </a:t>
            </a:r>
            <a:r>
              <a:rPr lang="en-US" dirty="0" err="1" smtClean="0"/>
              <a:t>Athenaeus</a:t>
            </a:r>
            <a:endParaRPr lang="en-US" dirty="0" smtClean="0"/>
          </a:p>
          <a:p>
            <a:pPr lvl="1"/>
            <a:r>
              <a:rPr lang="en-US" dirty="0" smtClean="0"/>
              <a:t>Digital </a:t>
            </a:r>
            <a:r>
              <a:rPr lang="en-US" i="1" dirty="0" err="1" smtClean="0"/>
              <a:t>Fragmenta</a:t>
            </a:r>
            <a:r>
              <a:rPr lang="en-US" i="1" dirty="0" smtClean="0"/>
              <a:t> </a:t>
            </a:r>
            <a:r>
              <a:rPr lang="en-US" i="1" dirty="0" err="1" smtClean="0"/>
              <a:t>Historicorum</a:t>
            </a:r>
            <a:r>
              <a:rPr lang="en-US" i="1" dirty="0" smtClean="0"/>
              <a:t> </a:t>
            </a:r>
            <a:r>
              <a:rPr lang="en-US" i="1" dirty="0" err="1" smtClean="0"/>
              <a:t>Graecorum</a:t>
            </a:r>
            <a:endParaRPr lang="en-US" i="1" dirty="0" smtClean="0"/>
          </a:p>
          <a:p>
            <a:r>
              <a:rPr lang="en-US" dirty="0" smtClean="0"/>
              <a:t>Scalable workflow</a:t>
            </a:r>
          </a:p>
          <a:p>
            <a:pPr lvl="1"/>
            <a:r>
              <a:rPr lang="en-US" dirty="0" smtClean="0"/>
              <a:t>Stable identification for each token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186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Vision 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Treebanker’s</a:t>
            </a:r>
            <a:r>
              <a:rPr lang="en-US" dirty="0" smtClean="0"/>
              <a:t> </a:t>
            </a:r>
            <a:r>
              <a:rPr lang="en-US" dirty="0" err="1" smtClean="0"/>
              <a:t>Eutopia</a:t>
            </a:r>
            <a:endParaRPr lang="en-US" dirty="0" smtClean="0"/>
          </a:p>
          <a:p>
            <a:pPr lvl="1"/>
            <a:r>
              <a:rPr lang="en-US" dirty="0" smtClean="0"/>
              <a:t>Real time feedback for annotators</a:t>
            </a:r>
          </a:p>
          <a:p>
            <a:pPr lvl="2"/>
            <a:r>
              <a:rPr lang="en-US" dirty="0" smtClean="0"/>
              <a:t>Is this syntactic structure feasible?</a:t>
            </a:r>
          </a:p>
          <a:p>
            <a:pPr lvl="2"/>
            <a:r>
              <a:rPr lang="en-US" dirty="0" smtClean="0"/>
              <a:t>Is this structure prone to inter-annotator disagreement?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Philoligist’s</a:t>
            </a:r>
            <a:r>
              <a:rPr lang="en-US" dirty="0" smtClean="0"/>
              <a:t> Elysium</a:t>
            </a:r>
          </a:p>
          <a:p>
            <a:pPr lvl="1"/>
            <a:r>
              <a:rPr lang="en-US" dirty="0" smtClean="0"/>
              <a:t>Real time feedback for close readers</a:t>
            </a:r>
          </a:p>
          <a:p>
            <a:pPr lvl="2"/>
            <a:r>
              <a:rPr lang="en-US" dirty="0" smtClean="0"/>
              <a:t>How does this text compare to others:</a:t>
            </a:r>
          </a:p>
          <a:p>
            <a:pPr lvl="3"/>
            <a:r>
              <a:rPr lang="en-US" dirty="0" smtClean="0"/>
              <a:t>Lexically, syntactically, semantically?</a:t>
            </a:r>
          </a:p>
          <a:p>
            <a:pPr lvl="3"/>
            <a:r>
              <a:rPr lang="en-US" dirty="0" smtClean="0"/>
              <a:t>Pragmatically, acoustically, etc.?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bgorman\AppData\Local\Skitch\Screenshot_031715_103143_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14600"/>
            <a:ext cx="8029575" cy="298132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371600" y="533400"/>
            <a:ext cx="662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Dependency Degree</a:t>
            </a:r>
          </a:p>
          <a:p>
            <a:r>
              <a:rPr lang="en-US" sz="3200" dirty="0" smtClean="0"/>
              <a:t>Linear vs. hubby structure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bgorman\AppData\Local\Skitch\Screenshot_031715_112015_A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533400"/>
            <a:ext cx="10175630" cy="55894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BOBGOR~1\AppData\Local\Temp\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761" y="457200"/>
            <a:ext cx="5268374" cy="508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77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BOBGOR~1\AppData\Local\Temp\Im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"/>
            <a:ext cx="4127500" cy="39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28800" y="444466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/>
              <a:t>Mary: </a:t>
            </a:r>
            <a:r>
              <a:rPr lang="en-US" dirty="0" smtClean="0"/>
              <a:t>SBJ-PRED-ROOT</a:t>
            </a:r>
          </a:p>
          <a:p>
            <a:r>
              <a:rPr lang="en-US" i="1" dirty="0" smtClean="0"/>
              <a:t>had: </a:t>
            </a:r>
            <a:r>
              <a:rPr lang="en-US" dirty="0" smtClean="0"/>
              <a:t>PRED-ROOT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a: </a:t>
            </a:r>
            <a:r>
              <a:rPr lang="en-US" dirty="0" smtClean="0"/>
              <a:t>ATR-OBJ-PRED-ROOT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little: </a:t>
            </a:r>
            <a:r>
              <a:rPr lang="en-US" dirty="0" smtClean="0"/>
              <a:t>ATR-OBJ-PRED-ROOT</a:t>
            </a:r>
            <a:br>
              <a:rPr lang="en-US" dirty="0" smtClean="0"/>
            </a:br>
            <a:r>
              <a:rPr lang="en-US" i="1" dirty="0" smtClean="0"/>
              <a:t>lamb: </a:t>
            </a:r>
            <a:r>
              <a:rPr lang="en-US" dirty="0" smtClean="0"/>
              <a:t>OBJ-PRED-ROOT</a:t>
            </a:r>
            <a:endParaRPr lang="en-US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8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192</Words>
  <Application>Microsoft Office PowerPoint</Application>
  <PresentationFormat>On-screen Show (4:3)</PresentationFormat>
  <Paragraphs>71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Thucydides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Next?</vt:lpstr>
      <vt:lpstr>What next?</vt:lpstr>
      <vt:lpstr>What’s needed?</vt:lpstr>
      <vt:lpstr>The Vision Thing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Gorman</dc:creator>
  <cp:lastModifiedBy>Robert Gorman</cp:lastModifiedBy>
  <cp:revision>41</cp:revision>
  <dcterms:created xsi:type="dcterms:W3CDTF">2015-03-11T03:11:25Z</dcterms:created>
  <dcterms:modified xsi:type="dcterms:W3CDTF">2015-12-11T17:02:29Z</dcterms:modified>
</cp:coreProperties>
</file>